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5" r:id="rId3"/>
    <p:sldId id="267" r:id="rId4"/>
    <p:sldId id="268" r:id="rId5"/>
    <p:sldId id="269" r:id="rId6"/>
    <p:sldId id="270"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DB36-4DEE-1A25-487A-6E9C130F3F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41B8F0E-2AD4-C66F-21BD-4C6BAD4A0D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6038457-8DA5-A756-C2FD-66703433FA49}"/>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238306D6-19DC-4933-76A3-D0D5F24484B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FCB014F-0BE0-640D-5E29-51A4E1160165}"/>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349779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75614-555F-215D-E9F5-AE561A7792E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E4BE635-7CFA-7C51-56FB-ECB755796F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EC9179-EE1F-9465-9279-E059FEADF2BD}"/>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C90239F4-6AB2-9072-E8DA-EBBFF10FFB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26F0DB9-498B-1757-159A-1C1D5284BCB4}"/>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3388170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761B51-D689-9E75-FBF7-F4CDD818EA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C01FB7E-9A27-079A-3C7C-F34B37D33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1D72371-8492-3661-6D57-526DFC4E1CB8}"/>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DF4BF541-77EC-ED3E-CBC6-43C68F807D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DFEECD-23DA-4FE6-6C8E-BF66A74884FE}"/>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253918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6BC2-6AE6-ED69-75F6-65A56342CC6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3F673E7-756D-B7CE-B314-18D01E445C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E9E67B-4FD2-2C36-8CF6-B68CB118A634}"/>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4CC537F7-F862-9302-C7FE-7A1C5DFFCF4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EC3B80-1819-5EBA-FB97-E69CD4EC6BF0}"/>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521153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3BE57-5641-EEFA-1562-B9D7DB85DE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3548170-E9AA-D73F-62D4-9D1D7CF4B0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9EBFD2-0122-1BFE-B1FD-AB43585E0D83}"/>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45674ED1-6CC2-3AFB-66AF-A14DB20695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FF36DC-F8FD-C823-FF0A-182B8B9AEBAE}"/>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163681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8CB4-01A5-BC4C-5798-F0AACA5AE1B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49FB3FE-1CA9-ABA7-59FF-475914FE95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B21CAAA-D8C2-6331-00CA-27B40A5ACD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5C022AA-6554-3300-497C-D566F6343F51}"/>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6" name="Footer Placeholder 5">
            <a:extLst>
              <a:ext uri="{FF2B5EF4-FFF2-40B4-BE49-F238E27FC236}">
                <a16:creationId xmlns:a16="http://schemas.microsoft.com/office/drawing/2014/main" id="{CE7D1DA2-A37F-7563-D69D-51C2BC5483E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7D148C-454F-76F4-13BE-F7B89D648619}"/>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350686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E06B4-430A-CEB5-7A68-5C18E9BBCFA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4879710-DF92-1AD6-C624-FE32358204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27B552-D0D0-39AB-B6F3-4D484FCD6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FE96A10-A70A-8970-5EE0-EA0B1DB8F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438812-A533-FB80-3336-1E05065BD3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FB31E46-2647-C8D5-DE7A-10B80AFBCA24}"/>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8" name="Footer Placeholder 7">
            <a:extLst>
              <a:ext uri="{FF2B5EF4-FFF2-40B4-BE49-F238E27FC236}">
                <a16:creationId xmlns:a16="http://schemas.microsoft.com/office/drawing/2014/main" id="{E7661E87-0A5C-61CD-9C30-0B6355C6D7D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E1BD558-A464-6C1A-2A38-BCD4FF0571AF}"/>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191062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8433A-0318-DE89-20E2-8086BC4ABEF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F663ABA-9F28-BB8A-6978-4C43C960F9FF}"/>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4" name="Footer Placeholder 3">
            <a:extLst>
              <a:ext uri="{FF2B5EF4-FFF2-40B4-BE49-F238E27FC236}">
                <a16:creationId xmlns:a16="http://schemas.microsoft.com/office/drawing/2014/main" id="{1C0810AE-ABFB-7E36-E119-C9A37D68ED3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F2C1380-4F88-637B-A9D1-B3BC5507B193}"/>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19856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84C267-B908-A0A0-856F-5334450887BB}"/>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3" name="Footer Placeholder 2">
            <a:extLst>
              <a:ext uri="{FF2B5EF4-FFF2-40B4-BE49-F238E27FC236}">
                <a16:creationId xmlns:a16="http://schemas.microsoft.com/office/drawing/2014/main" id="{147A4CDF-5194-4951-032D-4D5AE494CDD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A216DC2-F896-28A4-A087-29F38827B0D2}"/>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338463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E6B81-BB97-BDBB-0AD4-63F635A2CA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FE93732B-C5A0-F1F0-7C55-11ADF647D8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BC9DEEE-4F1B-A7AC-ACCE-FF4E6DB41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10CD1-B697-B6A1-AB56-2487F4760356}"/>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6" name="Footer Placeholder 5">
            <a:extLst>
              <a:ext uri="{FF2B5EF4-FFF2-40B4-BE49-F238E27FC236}">
                <a16:creationId xmlns:a16="http://schemas.microsoft.com/office/drawing/2014/main" id="{27F80221-9C97-CCFE-B181-DCB3B02456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D0A659A-8093-3305-0BC6-862A9DBFFA08}"/>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270246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871E-82B6-CECF-BFA7-39472D385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CBC5CC9-C4FC-506F-5280-48F8B5ADF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CC847B7-0C6D-130A-99FA-776CE3932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F9D1BA-C942-1C43-A30E-D3FCED85A980}"/>
              </a:ext>
            </a:extLst>
          </p:cNvPr>
          <p:cNvSpPr>
            <a:spLocks noGrp="1"/>
          </p:cNvSpPr>
          <p:nvPr>
            <p:ph type="dt" sz="half" idx="10"/>
          </p:nvPr>
        </p:nvSpPr>
        <p:spPr/>
        <p:txBody>
          <a:bodyPr/>
          <a:lstStyle/>
          <a:p>
            <a:fld id="{3CE7686C-D731-4366-8333-C255AA9F7385}" type="datetimeFigureOut">
              <a:rPr lang="en-IN" smtClean="0"/>
              <a:t>22-03-2023</a:t>
            </a:fld>
            <a:endParaRPr lang="en-IN"/>
          </a:p>
        </p:txBody>
      </p:sp>
      <p:sp>
        <p:nvSpPr>
          <p:cNvPr id="6" name="Footer Placeholder 5">
            <a:extLst>
              <a:ext uri="{FF2B5EF4-FFF2-40B4-BE49-F238E27FC236}">
                <a16:creationId xmlns:a16="http://schemas.microsoft.com/office/drawing/2014/main" id="{95020341-0917-5D27-E4EB-094F5998A4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F67784C-DDD6-32F5-BC4D-7132C6B4534B}"/>
              </a:ext>
            </a:extLst>
          </p:cNvPr>
          <p:cNvSpPr>
            <a:spLocks noGrp="1"/>
          </p:cNvSpPr>
          <p:nvPr>
            <p:ph type="sldNum" sz="quarter" idx="12"/>
          </p:nvPr>
        </p:nvSpPr>
        <p:spPr/>
        <p:txBody>
          <a:bodyPr/>
          <a:lstStyle/>
          <a:p>
            <a:fld id="{A0C3FF73-AD1B-4EE3-B6E8-F9D610703014}" type="slidenum">
              <a:rPr lang="en-IN" smtClean="0"/>
              <a:t>‹#›</a:t>
            </a:fld>
            <a:endParaRPr lang="en-IN"/>
          </a:p>
        </p:txBody>
      </p:sp>
    </p:spTree>
    <p:extLst>
      <p:ext uri="{BB962C8B-B14F-4D97-AF65-F5344CB8AC3E}">
        <p14:creationId xmlns:p14="http://schemas.microsoft.com/office/powerpoint/2010/main" val="1918072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B32192-97B4-C06E-732F-E58E36FEDA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3B6974A-B250-1E76-4CA5-DD3B0A46F9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6540EF-D740-7536-4FBD-09A1F65661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7686C-D731-4366-8333-C255AA9F7385}" type="datetimeFigureOut">
              <a:rPr lang="en-IN" smtClean="0"/>
              <a:t>22-03-2023</a:t>
            </a:fld>
            <a:endParaRPr lang="en-IN"/>
          </a:p>
        </p:txBody>
      </p:sp>
      <p:sp>
        <p:nvSpPr>
          <p:cNvPr id="5" name="Footer Placeholder 4">
            <a:extLst>
              <a:ext uri="{FF2B5EF4-FFF2-40B4-BE49-F238E27FC236}">
                <a16:creationId xmlns:a16="http://schemas.microsoft.com/office/drawing/2014/main" id="{B463A282-9A17-3B74-BB9D-941E65FE8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3985D7E-5100-7D0F-A9B5-6ED0309330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3FF73-AD1B-4EE3-B6E8-F9D610703014}" type="slidenum">
              <a:rPr lang="en-IN" smtClean="0"/>
              <a:t>‹#›</a:t>
            </a:fld>
            <a:endParaRPr lang="en-IN"/>
          </a:p>
        </p:txBody>
      </p:sp>
    </p:spTree>
    <p:extLst>
      <p:ext uri="{BB962C8B-B14F-4D97-AF65-F5344CB8AC3E}">
        <p14:creationId xmlns:p14="http://schemas.microsoft.com/office/powerpoint/2010/main" val="4062535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Writing an appointment on a paper agenda">
            <a:extLst>
              <a:ext uri="{FF2B5EF4-FFF2-40B4-BE49-F238E27FC236}">
                <a16:creationId xmlns:a16="http://schemas.microsoft.com/office/drawing/2014/main" id="{7819A4E4-080E-3CD1-1A68-CD6B0498FCAA}"/>
              </a:ext>
            </a:extLst>
          </p:cNvPr>
          <p:cNvPicPr>
            <a:picLocks noChangeAspect="1"/>
          </p:cNvPicPr>
          <p:nvPr/>
        </p:nvPicPr>
        <p:blipFill rotWithShape="1">
          <a:blip r:embed="rId2">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4DB020E6-2B2C-2B0D-4710-DF69C4415670}"/>
              </a:ext>
            </a:extLst>
          </p:cNvPr>
          <p:cNvSpPr>
            <a:spLocks noGrp="1"/>
          </p:cNvSpPr>
          <p:nvPr>
            <p:ph type="ctrTitle"/>
          </p:nvPr>
        </p:nvSpPr>
        <p:spPr>
          <a:xfrm>
            <a:off x="1524000" y="1122362"/>
            <a:ext cx="9144000" cy="2900518"/>
          </a:xfrm>
        </p:spPr>
        <p:txBody>
          <a:bodyPr>
            <a:normAutofit/>
          </a:bodyPr>
          <a:lstStyle/>
          <a:p>
            <a:r>
              <a:rPr lang="en-IN">
                <a:solidFill>
                  <a:srgbClr val="FFFFFF"/>
                </a:solidFill>
              </a:rPr>
              <a:t>Report Writing</a:t>
            </a:r>
          </a:p>
        </p:txBody>
      </p:sp>
    </p:spTree>
    <p:extLst>
      <p:ext uri="{BB962C8B-B14F-4D97-AF65-F5344CB8AC3E}">
        <p14:creationId xmlns:p14="http://schemas.microsoft.com/office/powerpoint/2010/main" val="14983975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CCE2-8941-147E-C451-103C4234CE63}"/>
              </a:ext>
            </a:extLst>
          </p:cNvPr>
          <p:cNvSpPr>
            <a:spLocks noGrp="1"/>
          </p:cNvSpPr>
          <p:nvPr>
            <p:ph type="title"/>
          </p:nvPr>
        </p:nvSpPr>
        <p:spPr>
          <a:xfrm>
            <a:off x="1653363" y="365760"/>
            <a:ext cx="9367203" cy="1188720"/>
          </a:xfrm>
        </p:spPr>
        <p:txBody>
          <a:bodyPr>
            <a:normAutofit/>
          </a:bodyPr>
          <a:lstStyle/>
          <a:p>
            <a:r>
              <a:rPr lang="en-US" sz="3700" b="1" i="0">
                <a:effectLst/>
                <a:latin typeface="inherit"/>
              </a:rPr>
              <a:t>Stages in Writing Research Report</a:t>
            </a:r>
            <a:br>
              <a:rPr lang="en-US" sz="3700" b="1" i="0">
                <a:effectLst/>
                <a:latin typeface="Muli"/>
              </a:rPr>
            </a:br>
            <a:endParaRPr lang="en-IN" sz="3700"/>
          </a:p>
        </p:txBody>
      </p:sp>
      <p:sp>
        <p:nvSpPr>
          <p:cNvPr id="17" name="Freeform: Shape 16">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78AA153-0024-B3B1-CC2A-9C4FD9E93383}"/>
              </a:ext>
            </a:extLst>
          </p:cNvPr>
          <p:cNvSpPr>
            <a:spLocks noGrp="1"/>
          </p:cNvSpPr>
          <p:nvPr>
            <p:ph idx="1"/>
          </p:nvPr>
        </p:nvSpPr>
        <p:spPr>
          <a:xfrm>
            <a:off x="1653363" y="2176272"/>
            <a:ext cx="9367204" cy="4041648"/>
          </a:xfrm>
        </p:spPr>
        <p:txBody>
          <a:bodyPr anchor="t">
            <a:normAutofit/>
          </a:bodyPr>
          <a:lstStyle/>
          <a:p>
            <a:pPr fontAlgn="base"/>
            <a:r>
              <a:rPr lang="en-US" sz="2200" b="0" i="0" dirty="0">
                <a:effectLst/>
                <a:latin typeface="Muli"/>
              </a:rPr>
              <a:t>Report writing is a time consuming and expensive exercise. Therefore, reports have to be very sharply focused on purpose content and readership. There is no single universally acceptable method of writing a research report.</a:t>
            </a:r>
          </a:p>
          <a:p>
            <a:pPr fontAlgn="base"/>
            <a:r>
              <a:rPr lang="en-US" sz="2200" b="0" i="0" dirty="0">
                <a:effectLst/>
                <a:latin typeface="Muli"/>
              </a:rPr>
              <a:t>Following are the general steps in writing a research report:</a:t>
            </a:r>
          </a:p>
          <a:p>
            <a:pPr fontAlgn="base">
              <a:buFont typeface="Arial" panose="020B0604020202020204" pitchFamily="34" charset="0"/>
              <a:buChar char="•"/>
            </a:pPr>
            <a:r>
              <a:rPr lang="en-US" sz="2200" b="1" i="0" u="sng" dirty="0">
                <a:effectLst/>
                <a:latin typeface="inherit"/>
              </a:rPr>
              <a:t>Analysis of the subject matter</a:t>
            </a:r>
            <a:endParaRPr lang="en-US" sz="2200" b="0" i="0" dirty="0">
              <a:effectLst/>
              <a:latin typeface="inherit"/>
            </a:endParaRPr>
          </a:p>
          <a:p>
            <a:pPr fontAlgn="base">
              <a:buFont typeface="Arial" panose="020B0604020202020204" pitchFamily="34" charset="0"/>
              <a:buChar char="•"/>
            </a:pPr>
            <a:r>
              <a:rPr lang="en-US" sz="2200" b="1" i="0" u="sng" dirty="0">
                <a:effectLst/>
                <a:latin typeface="inherit"/>
              </a:rPr>
              <a:t>Research outline</a:t>
            </a:r>
            <a:endParaRPr lang="en-US" sz="2200" b="0" i="0" dirty="0">
              <a:effectLst/>
              <a:latin typeface="inherit"/>
            </a:endParaRPr>
          </a:p>
          <a:p>
            <a:pPr fontAlgn="base">
              <a:buFont typeface="Arial" panose="020B0604020202020204" pitchFamily="34" charset="0"/>
              <a:buChar char="•"/>
            </a:pPr>
            <a:r>
              <a:rPr lang="en-US" sz="2200" b="1" i="0" u="sng" dirty="0">
                <a:effectLst/>
                <a:latin typeface="inherit"/>
              </a:rPr>
              <a:t>Preparation of rough draft</a:t>
            </a:r>
            <a:endParaRPr lang="en-US" sz="2200" b="0" i="0" dirty="0">
              <a:effectLst/>
              <a:latin typeface="inherit"/>
            </a:endParaRPr>
          </a:p>
          <a:p>
            <a:pPr fontAlgn="base">
              <a:buFont typeface="Arial" panose="020B0604020202020204" pitchFamily="34" charset="0"/>
              <a:buChar char="•"/>
            </a:pPr>
            <a:r>
              <a:rPr lang="en-US" sz="2200" b="1" i="0" u="sng" dirty="0">
                <a:effectLst/>
                <a:latin typeface="inherit"/>
              </a:rPr>
              <a:t>Rewriting and polishing</a:t>
            </a:r>
          </a:p>
          <a:p>
            <a:pPr fontAlgn="base">
              <a:buFont typeface="Arial" panose="020B0604020202020204" pitchFamily="34" charset="0"/>
              <a:buChar char="•"/>
            </a:pPr>
            <a:r>
              <a:rPr lang="en-US" sz="2200" b="1" u="sng" dirty="0">
                <a:latin typeface="inherit"/>
              </a:rPr>
              <a:t>Preparation of final Bibliography</a:t>
            </a:r>
          </a:p>
          <a:p>
            <a:pPr fontAlgn="base">
              <a:buFont typeface="Arial" panose="020B0604020202020204" pitchFamily="34" charset="0"/>
              <a:buChar char="•"/>
            </a:pPr>
            <a:r>
              <a:rPr lang="en-US" sz="2200" b="1" i="0" u="sng" dirty="0">
                <a:effectLst/>
                <a:latin typeface="inherit"/>
              </a:rPr>
              <a:t>Writing the final draft</a:t>
            </a:r>
            <a:endParaRPr lang="en-US" sz="2200" b="0" i="0" dirty="0">
              <a:effectLst/>
              <a:latin typeface="inherit"/>
            </a:endParaRPr>
          </a:p>
          <a:p>
            <a:endParaRPr lang="en-IN" sz="2200" dirty="0"/>
          </a:p>
        </p:txBody>
      </p:sp>
    </p:spTree>
    <p:extLst>
      <p:ext uri="{BB962C8B-B14F-4D97-AF65-F5344CB8AC3E}">
        <p14:creationId xmlns:p14="http://schemas.microsoft.com/office/powerpoint/2010/main" val="192030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BA886B-5CA9-85EA-1B2B-F05CE0FC6A21}"/>
              </a:ext>
            </a:extLst>
          </p:cNvPr>
          <p:cNvSpPr>
            <a:spLocks noGrp="1"/>
          </p:cNvSpPr>
          <p:nvPr>
            <p:ph type="title"/>
          </p:nvPr>
        </p:nvSpPr>
        <p:spPr>
          <a:xfrm>
            <a:off x="1166649" y="721805"/>
            <a:ext cx="10258732" cy="2147520"/>
          </a:xfrm>
        </p:spPr>
        <p:txBody>
          <a:bodyPr anchor="b">
            <a:normAutofit/>
          </a:bodyPr>
          <a:lstStyle/>
          <a:p>
            <a:r>
              <a:rPr lang="en-US" sz="6000" b="1" i="0">
                <a:effectLst/>
                <a:latin typeface="inherit"/>
              </a:rPr>
              <a:t>Analysis of the subject matter</a:t>
            </a:r>
            <a:br>
              <a:rPr lang="en-US" sz="6000" b="1" i="0">
                <a:effectLst/>
                <a:latin typeface="Muli"/>
              </a:rPr>
            </a:br>
            <a:endParaRPr lang="en-IN" sz="60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9161B3A-0AAF-60F7-E205-23968863AEA3}"/>
              </a:ext>
            </a:extLst>
          </p:cNvPr>
          <p:cNvSpPr>
            <a:spLocks noGrp="1"/>
          </p:cNvSpPr>
          <p:nvPr>
            <p:ph idx="1"/>
          </p:nvPr>
        </p:nvSpPr>
        <p:spPr>
          <a:xfrm>
            <a:off x="1166649" y="3509010"/>
            <a:ext cx="10258733" cy="3057328"/>
          </a:xfrm>
        </p:spPr>
        <p:txBody>
          <a:bodyPr anchor="ctr">
            <a:normAutofit/>
          </a:bodyPr>
          <a:lstStyle/>
          <a:p>
            <a:pPr fontAlgn="base"/>
            <a:r>
              <a:rPr lang="en-US" sz="2000" b="0" i="0">
                <a:effectLst/>
                <a:latin typeface="Muli"/>
              </a:rPr>
              <a:t>This is the first and important step in writing a research report. It is concerned with the development of a subject. Subject matter should be written in a clear, logical and concise manner. The style adopted should be open, straightforward and dignified and folk style language should be avoided.</a:t>
            </a:r>
          </a:p>
          <a:p>
            <a:pPr fontAlgn="base"/>
            <a:r>
              <a:rPr lang="en-US" sz="2000" b="0" i="0">
                <a:effectLst/>
                <a:latin typeface="Muli"/>
              </a:rPr>
              <a:t>The data, the reliability and validity of the results of the statistical analysis should be in the form of tables, figures and equations. All redundancy in the data or results presented should be eliminated.</a:t>
            </a:r>
          </a:p>
          <a:p>
            <a:pPr marL="0" indent="0">
              <a:buNone/>
            </a:pPr>
            <a:br>
              <a:rPr lang="en-US" sz="2000"/>
            </a:br>
            <a:endParaRPr lang="en-US" sz="2000" b="0" i="0">
              <a:effectLst/>
              <a:latin typeface="Muli"/>
            </a:endParaRPr>
          </a:p>
          <a:p>
            <a:endParaRPr lang="en-IN" sz="2000"/>
          </a:p>
        </p:txBody>
      </p:sp>
    </p:spTree>
    <p:extLst>
      <p:ext uri="{BB962C8B-B14F-4D97-AF65-F5344CB8AC3E}">
        <p14:creationId xmlns:p14="http://schemas.microsoft.com/office/powerpoint/2010/main" val="563185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5D6DD69-E0DB-E8FD-A372-73D8993B7B72}"/>
              </a:ext>
            </a:extLst>
          </p:cNvPr>
          <p:cNvSpPr>
            <a:spLocks noGrp="1"/>
          </p:cNvSpPr>
          <p:nvPr>
            <p:ph type="title"/>
          </p:nvPr>
        </p:nvSpPr>
        <p:spPr>
          <a:xfrm>
            <a:off x="1166649" y="721805"/>
            <a:ext cx="10258732" cy="2147520"/>
          </a:xfrm>
        </p:spPr>
        <p:txBody>
          <a:bodyPr anchor="b">
            <a:normAutofit/>
          </a:bodyPr>
          <a:lstStyle/>
          <a:p>
            <a:r>
              <a:rPr lang="en-US" sz="6000" b="1" i="0">
                <a:effectLst/>
                <a:latin typeface="inherit"/>
              </a:rPr>
              <a:t>Research outline</a:t>
            </a:r>
            <a:br>
              <a:rPr lang="en-US" sz="6000" b="1" i="0">
                <a:effectLst/>
                <a:latin typeface="Muli"/>
              </a:rPr>
            </a:br>
            <a:endParaRPr lang="en-IN" sz="60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DCC69B0-26F6-A518-CCD0-9187FA9A95B9}"/>
              </a:ext>
            </a:extLst>
          </p:cNvPr>
          <p:cNvSpPr>
            <a:spLocks noGrp="1"/>
          </p:cNvSpPr>
          <p:nvPr>
            <p:ph idx="1"/>
          </p:nvPr>
        </p:nvSpPr>
        <p:spPr>
          <a:xfrm>
            <a:off x="1166649" y="3509010"/>
            <a:ext cx="10258733" cy="3057328"/>
          </a:xfrm>
        </p:spPr>
        <p:txBody>
          <a:bodyPr anchor="ctr">
            <a:normAutofit/>
          </a:bodyPr>
          <a:lstStyle/>
          <a:p>
            <a:pPr fontAlgn="base"/>
            <a:r>
              <a:rPr lang="en-US" sz="2000" b="0" i="0">
                <a:effectLst/>
                <a:latin typeface="Muli"/>
              </a:rPr>
              <a:t>The research outline is an organisational framework prepared by the researcher well in advance. It is an aid to logical organisation of material and a reminder of the points to be stressed in the report. In the process of writing, if need be, outline may be revised accordingly.</a:t>
            </a:r>
          </a:p>
          <a:p>
            <a:pPr fontAlgn="base"/>
            <a:r>
              <a:rPr lang="en-US" sz="2000" b="0" i="0">
                <a:effectLst/>
                <a:latin typeface="Muli"/>
              </a:rPr>
              <a:t>Time and place of the study, scope and limitations of the study, study design, summary of pilot study, methods of data collection, analysis interpretation, etc., may be included in a research outline.</a:t>
            </a:r>
          </a:p>
          <a:p>
            <a:endParaRPr lang="en-IN" sz="2000"/>
          </a:p>
        </p:txBody>
      </p:sp>
    </p:spTree>
    <p:extLst>
      <p:ext uri="{BB962C8B-B14F-4D97-AF65-F5344CB8AC3E}">
        <p14:creationId xmlns:p14="http://schemas.microsoft.com/office/powerpoint/2010/main" val="273320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1040AE-5102-5244-6838-FCA9FEC2E205}"/>
              </a:ext>
            </a:extLst>
          </p:cNvPr>
          <p:cNvSpPr>
            <a:spLocks noGrp="1"/>
          </p:cNvSpPr>
          <p:nvPr>
            <p:ph type="title"/>
          </p:nvPr>
        </p:nvSpPr>
        <p:spPr>
          <a:xfrm>
            <a:off x="1166649" y="721805"/>
            <a:ext cx="10258732" cy="2147520"/>
          </a:xfrm>
        </p:spPr>
        <p:txBody>
          <a:bodyPr anchor="b">
            <a:normAutofit/>
          </a:bodyPr>
          <a:lstStyle/>
          <a:p>
            <a:r>
              <a:rPr lang="en-US" sz="6000" b="1" i="0">
                <a:effectLst/>
                <a:latin typeface="inherit"/>
              </a:rPr>
              <a:t>Preparation of rough draft</a:t>
            </a:r>
            <a:br>
              <a:rPr lang="en-US" sz="6000" b="1" i="0">
                <a:effectLst/>
                <a:latin typeface="Muli"/>
              </a:rPr>
            </a:br>
            <a:endParaRPr lang="en-IN" sz="60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E6A339B-DBFD-BC79-90FA-9559DBB8E3BF}"/>
              </a:ext>
            </a:extLst>
          </p:cNvPr>
          <p:cNvSpPr>
            <a:spLocks noGrp="1"/>
          </p:cNvSpPr>
          <p:nvPr>
            <p:ph idx="1"/>
          </p:nvPr>
        </p:nvSpPr>
        <p:spPr>
          <a:xfrm>
            <a:off x="1166649" y="3509010"/>
            <a:ext cx="10258733" cy="3057328"/>
          </a:xfrm>
        </p:spPr>
        <p:txBody>
          <a:bodyPr anchor="ctr">
            <a:normAutofit/>
          </a:bodyPr>
          <a:lstStyle/>
          <a:p>
            <a:pPr fontAlgn="base"/>
            <a:r>
              <a:rPr lang="en-US" sz="2000" b="0" i="0" dirty="0">
                <a:effectLst/>
                <a:latin typeface="Muli"/>
              </a:rPr>
              <a:t>Having prepared the primary and secondary data, the researcher has to prepare a rough draft. While preparing the rough draft, the researcher should keep the objectives of the research in mind and focus on one objective at a time. </a:t>
            </a:r>
          </a:p>
          <a:p>
            <a:pPr fontAlgn="base"/>
            <a:r>
              <a:rPr lang="en-US" sz="2000" b="0" i="0" dirty="0">
                <a:effectLst/>
                <a:latin typeface="Muli"/>
              </a:rPr>
              <a:t>The researcher should make a checklist of the important points that are necessary to be covered in the manuscript. A researcher should use dictionary and relevant reference materials as and when required.</a:t>
            </a:r>
          </a:p>
          <a:p>
            <a:pPr marL="0" indent="0">
              <a:buNone/>
            </a:pPr>
            <a:br>
              <a:rPr lang="en-US" sz="2000" dirty="0"/>
            </a:br>
            <a:endParaRPr lang="en-IN" sz="2000" dirty="0"/>
          </a:p>
        </p:txBody>
      </p:sp>
    </p:spTree>
    <p:extLst>
      <p:ext uri="{BB962C8B-B14F-4D97-AF65-F5344CB8AC3E}">
        <p14:creationId xmlns:p14="http://schemas.microsoft.com/office/powerpoint/2010/main" val="237029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2E6870B-7AF4-16EE-56E7-C26898AC64C5}"/>
              </a:ext>
            </a:extLst>
          </p:cNvPr>
          <p:cNvSpPr>
            <a:spLocks noGrp="1"/>
          </p:cNvSpPr>
          <p:nvPr>
            <p:ph type="title"/>
          </p:nvPr>
        </p:nvSpPr>
        <p:spPr>
          <a:xfrm>
            <a:off x="1166649" y="721805"/>
            <a:ext cx="10258732" cy="2147520"/>
          </a:xfrm>
        </p:spPr>
        <p:txBody>
          <a:bodyPr anchor="b">
            <a:normAutofit/>
          </a:bodyPr>
          <a:lstStyle/>
          <a:p>
            <a:r>
              <a:rPr lang="en-US" sz="6000" b="1" i="0">
                <a:effectLst/>
                <a:latin typeface="inherit"/>
              </a:rPr>
              <a:t>Rewriting and polishing</a:t>
            </a:r>
            <a:br>
              <a:rPr lang="en-US" sz="6000" b="1" i="0">
                <a:effectLst/>
                <a:latin typeface="Muli"/>
              </a:rPr>
            </a:br>
            <a:endParaRPr lang="en-IN" sz="60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56B5F00-5E00-2218-0B2B-B6A255344315}"/>
              </a:ext>
            </a:extLst>
          </p:cNvPr>
          <p:cNvSpPr>
            <a:spLocks noGrp="1"/>
          </p:cNvSpPr>
          <p:nvPr>
            <p:ph idx="1"/>
          </p:nvPr>
        </p:nvSpPr>
        <p:spPr>
          <a:xfrm>
            <a:off x="1166649" y="3509010"/>
            <a:ext cx="10258733" cy="3057328"/>
          </a:xfrm>
        </p:spPr>
        <p:txBody>
          <a:bodyPr anchor="ctr">
            <a:normAutofit/>
          </a:bodyPr>
          <a:lstStyle/>
          <a:p>
            <a:pPr fontAlgn="base"/>
            <a:r>
              <a:rPr lang="en-US" sz="2000" b="0" i="0">
                <a:effectLst/>
                <a:latin typeface="Muli"/>
              </a:rPr>
              <a:t>This is an important step in writing a research report. It takes more time than a rough draft. While rewriting and polishing, a researcher should check the report for weakness in logical development or presentation. He should take breaks in between rewriting and polishing since this gives the time to incubate the ideas.</a:t>
            </a:r>
          </a:p>
          <a:p>
            <a:pPr marL="0" indent="0">
              <a:buNone/>
            </a:pPr>
            <a:endParaRPr lang="en-IN" sz="2000"/>
          </a:p>
        </p:txBody>
      </p:sp>
    </p:spTree>
    <p:extLst>
      <p:ext uri="{BB962C8B-B14F-4D97-AF65-F5344CB8AC3E}">
        <p14:creationId xmlns:p14="http://schemas.microsoft.com/office/powerpoint/2010/main" val="52011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E90148-B0B4-4CAF-68FF-BF4CE8FC9412}"/>
              </a:ext>
            </a:extLst>
          </p:cNvPr>
          <p:cNvSpPr>
            <a:spLocks noGrp="1"/>
          </p:cNvSpPr>
          <p:nvPr>
            <p:ph type="title"/>
          </p:nvPr>
        </p:nvSpPr>
        <p:spPr>
          <a:xfrm>
            <a:off x="1166649" y="721805"/>
            <a:ext cx="10258732" cy="2147520"/>
          </a:xfrm>
        </p:spPr>
        <p:txBody>
          <a:bodyPr anchor="b">
            <a:normAutofit/>
          </a:bodyPr>
          <a:lstStyle/>
          <a:p>
            <a:r>
              <a:rPr lang="en-US" sz="5600" b="1">
                <a:latin typeface="inherit"/>
              </a:rPr>
              <a:t>Preparation of final Bibliography</a:t>
            </a:r>
            <a:br>
              <a:rPr lang="en-US" sz="5600" b="1" u="sng">
                <a:latin typeface="inherit"/>
              </a:rPr>
            </a:br>
            <a:endParaRPr lang="en-IN" sz="56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2970A63-F61C-F512-926B-26F620E770D0}"/>
              </a:ext>
            </a:extLst>
          </p:cNvPr>
          <p:cNvSpPr>
            <a:spLocks noGrp="1"/>
          </p:cNvSpPr>
          <p:nvPr>
            <p:ph idx="1"/>
          </p:nvPr>
        </p:nvSpPr>
        <p:spPr>
          <a:xfrm>
            <a:off x="1166649" y="3509010"/>
            <a:ext cx="10258733" cy="3057328"/>
          </a:xfrm>
        </p:spPr>
        <p:txBody>
          <a:bodyPr anchor="ctr">
            <a:normAutofit/>
          </a:bodyPr>
          <a:lstStyle/>
          <a:p>
            <a:r>
              <a:rPr lang="en-US" sz="2000">
                <a:latin typeface="Muli"/>
              </a:rPr>
              <a:t>The bibliography, which is generally appended to the research report, is a list of books in some way pertinent to the research which has been done</a:t>
            </a:r>
            <a:r>
              <a:rPr lang="en-IN" sz="2000">
                <a:latin typeface="Muli"/>
              </a:rPr>
              <a:t>. It should contain all those works which the researcher has consulted. </a:t>
            </a:r>
          </a:p>
          <a:p>
            <a:r>
              <a:rPr lang="en-IN" sz="2000">
                <a:latin typeface="Muli"/>
              </a:rPr>
              <a:t>The bibliography should be arranged alphabetically and may be divided into 2 parts; The first part may contain the names of books and pamphlets. And the second part may contain the names of magazines and newspaper articles. </a:t>
            </a:r>
          </a:p>
          <a:p>
            <a:r>
              <a:rPr lang="en-IN" sz="2000">
                <a:latin typeface="Muli"/>
              </a:rPr>
              <a:t>Generally. This pattern of bibliography is considered convenient and satisfactory from the point of view of reader. though it is not the only way of presenting bibliography. </a:t>
            </a:r>
          </a:p>
        </p:txBody>
      </p:sp>
    </p:spTree>
    <p:extLst>
      <p:ext uri="{BB962C8B-B14F-4D97-AF65-F5344CB8AC3E}">
        <p14:creationId xmlns:p14="http://schemas.microsoft.com/office/powerpoint/2010/main" val="86378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81C3D7-B85B-9864-8873-36716FE6A441}"/>
              </a:ext>
            </a:extLst>
          </p:cNvPr>
          <p:cNvSpPr>
            <a:spLocks noGrp="1"/>
          </p:cNvSpPr>
          <p:nvPr>
            <p:ph type="title"/>
          </p:nvPr>
        </p:nvSpPr>
        <p:spPr>
          <a:xfrm>
            <a:off x="1166649" y="721805"/>
            <a:ext cx="10258732" cy="2147520"/>
          </a:xfrm>
        </p:spPr>
        <p:txBody>
          <a:bodyPr anchor="b">
            <a:normAutofit/>
          </a:bodyPr>
          <a:lstStyle/>
          <a:p>
            <a:r>
              <a:rPr lang="en-US" sz="6000" b="1" i="0">
                <a:effectLst/>
                <a:latin typeface="inherit"/>
              </a:rPr>
              <a:t>Writing the final draft</a:t>
            </a:r>
            <a:br>
              <a:rPr lang="en-US" sz="6000" b="1" i="0">
                <a:effectLst/>
                <a:latin typeface="Muli"/>
              </a:rPr>
            </a:br>
            <a:endParaRPr lang="en-IN" sz="6000"/>
          </a:p>
        </p:txBody>
      </p:sp>
      <p:grpSp>
        <p:nvGrpSpPr>
          <p:cNvPr id="14" name="Group 13">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15"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6" name="Rectangle 3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07A1193-CDB6-0F75-761B-49C4BDE592CD}"/>
              </a:ext>
            </a:extLst>
          </p:cNvPr>
          <p:cNvSpPr>
            <a:spLocks noGrp="1"/>
          </p:cNvSpPr>
          <p:nvPr>
            <p:ph idx="1"/>
          </p:nvPr>
        </p:nvSpPr>
        <p:spPr>
          <a:xfrm>
            <a:off x="1166649" y="3509010"/>
            <a:ext cx="10258733" cy="3057328"/>
          </a:xfrm>
        </p:spPr>
        <p:txBody>
          <a:bodyPr anchor="ctr">
            <a:normAutofit/>
          </a:bodyPr>
          <a:lstStyle/>
          <a:p>
            <a:pPr fontAlgn="base"/>
            <a:r>
              <a:rPr lang="en-US" sz="1900" b="0" i="0" dirty="0">
                <a:effectLst/>
                <a:latin typeface="Muli"/>
              </a:rPr>
              <a:t>The last and important step is writing the final draft. The language of the report should be simple, employing appropriate words and expressions and should avoid vague expressions such as ‘it seems’ and ‘there may be’ etc.</a:t>
            </a:r>
          </a:p>
          <a:p>
            <a:pPr fontAlgn="base"/>
            <a:r>
              <a:rPr lang="en-US" sz="1900" b="0" i="0" dirty="0">
                <a:effectLst/>
                <a:latin typeface="Muli"/>
              </a:rPr>
              <a:t>It should not use personal pronouns, such as I, We, My, Us, etc. and should substitute these by such expressions as a researcher, investigator, etc. Before the final drafting of the report, it is advisable that the researcher should prepare a first draft for critical considerations and possible improvements. It will be helpful in writing the final draft. Finally, the report should be logically outlined with the future directions of the research based on the work completed.</a:t>
            </a:r>
          </a:p>
          <a:p>
            <a:pPr marL="0" indent="0">
              <a:buNone/>
            </a:pPr>
            <a:br>
              <a:rPr lang="en-US" sz="1900" dirty="0"/>
            </a:br>
            <a:endParaRPr lang="en-IN" sz="1900" dirty="0"/>
          </a:p>
        </p:txBody>
      </p:sp>
    </p:spTree>
    <p:extLst>
      <p:ext uri="{BB962C8B-B14F-4D97-AF65-F5344CB8AC3E}">
        <p14:creationId xmlns:p14="http://schemas.microsoft.com/office/powerpoint/2010/main" val="1640611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677</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inherit</vt:lpstr>
      <vt:lpstr>Muli</vt:lpstr>
      <vt:lpstr>Office Theme</vt:lpstr>
      <vt:lpstr>Report Writing</vt:lpstr>
      <vt:lpstr>Stages in Writing Research Report </vt:lpstr>
      <vt:lpstr>Analysis of the subject matter </vt:lpstr>
      <vt:lpstr>Research outline </vt:lpstr>
      <vt:lpstr>Preparation of rough draft </vt:lpstr>
      <vt:lpstr>Rewriting and polishing </vt:lpstr>
      <vt:lpstr>Preparation of final Bibliography </vt:lpstr>
      <vt:lpstr>Writing the final draft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Writing</dc:title>
  <dc:creator>Shailee Upadhayay</dc:creator>
  <cp:lastModifiedBy>Shailee Upadhayay</cp:lastModifiedBy>
  <cp:revision>1</cp:revision>
  <dcterms:created xsi:type="dcterms:W3CDTF">2023-03-22T16:29:02Z</dcterms:created>
  <dcterms:modified xsi:type="dcterms:W3CDTF">2023-03-22T16:31:56Z</dcterms:modified>
</cp:coreProperties>
</file>